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5875"/>
  <ax:ocxPr ax:name="_cy" ax:value="10160"/>
  <ax:ocxPr ax:name="FlashVars" ax:value=""/>
  <ax:ocxPr ax:name="Movie" ax:value="http://www.youtube.com/v/XQ-JVf1nvQ8"/>
  <ax:ocxPr ax:name="Src" ax:value="http://www.youtube.com/v/XQ-JVf1nvQ8"/>
  <ax:ocxPr ax:name="WMode" ax:value="Window"/>
  <ax:ocxPr ax:name="Play" ax:value="0"/>
  <ax:ocxPr ax:name="Loop" ax:value="-1"/>
  <ax:ocxPr ax:name="Quality" ax:value="High"/>
  <ax:ocxPr ax:name="SAlign" ax:value="LT"/>
  <ax:ocxPr ax:name="Menu" ax:value="-1"/>
  <ax:ocxPr ax:name="Base" ax:value=""/>
  <ax:ocxPr ax:name="AllowScriptAccess" ax:value=""/>
  <ax:ocxPr ax:name="Scale" ax:value="NoScale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7776"/>
  <ax:ocxPr ax:name="_cy" ax:value="11642"/>
  <ax:ocxPr ax:name="FlashVars" ax:value=""/>
  <ax:ocxPr ax:name="Movie" ax:value="http://www.youtube.com/v/fg_jwOvps_g"/>
  <ax:ocxPr ax:name="Src" ax:value="http://www.youtube.com/v/fg_jwOvps_g"/>
  <ax:ocxPr ax:name="WMode" ax:value="Window"/>
  <ax:ocxPr ax:name="Play" ax:value="0"/>
  <ax:ocxPr ax:name="Loop" ax:value="-1"/>
  <ax:ocxPr ax:name="Quality" ax:value="High"/>
  <ax:ocxPr ax:name="SAlign" ax:value="LT"/>
  <ax:ocxPr ax:name="Menu" ax:value="-1"/>
  <ax:ocxPr ax:name="Base" ax:value=""/>
  <ax:ocxPr ax:name="AllowScriptAccess" ax:value=""/>
  <ax:ocxPr ax:name="Scale" ax:value="NoScale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3550D0-0492-40D1-8882-D4DC384633F9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D35853-CDC0-43B2-AA54-DBC130D11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1ACDB8-B1F6-40C0-A727-64DA5F7052CC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30E0BD-2924-4F23-A846-A88E80A6C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EE19-A235-43A8-8CB8-2CF9EAEADC24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B9B1-6D15-41EE-8D08-AFEDFD53D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3293-1FF4-40D1-AF3F-4A694CF4E958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2F72-1BA9-4ECD-B972-7BBDAA38A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EB4D-215E-455F-AFE8-3F669D392846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0933-EE90-4DC0-A06F-7752AD8A9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1E6E-358A-4A45-9003-8D1E0A5E1A64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0050-3290-4495-A56C-3674645E1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8D26-4AF3-499B-A053-B5F1D7A0FDD8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1A72-0387-4C91-AE94-AA19FF247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5DC1-CD6E-400D-9E16-1B5FE0703B58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6AF38-925F-4390-9430-C23676CB3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D0176-E371-4876-8427-9D2B9DB44A36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7286-357F-4188-93CA-2852A48EB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7076-986A-49F8-BB06-C6FD860F5297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F9AC-F8F7-46D5-86CF-40FA622CE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9729-72F9-4642-84C4-A0AE3ABB661D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F5F8-26C9-45CA-8BCB-34C7DF85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5B67-CC78-4376-875A-1555CB9A20E1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25E7-9BC6-4A9E-B5FF-48DEE390D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F755-D2E0-4134-B71F-0F53AAA23A3D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B13D-22AD-4E45-9CAE-34E2721B4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12350A-4DD0-404C-A7DC-003244B3F9BF}" type="datetimeFigureOut">
              <a:rPr lang="en-US"/>
              <a:pPr>
                <a:defRPr/>
              </a:pPr>
              <a:t>5/14/2009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0E21FB-44BD-4D2E-8119-5F07579DC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cua.edu/Achieving%20the%20dream/bridges_out_of_poverty_dates_to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ccua.edu/Achieving%20the%20drea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kkirby@pccua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Q-JVf1nvQ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hyperlink" Target="http://www.youtube.com/watch?v=XQ-JVf1nvQ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7772400" cy="2819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i="1" smtClean="0"/>
              <a:t>A comprehensive professional development model</a:t>
            </a:r>
            <a:endParaRPr i="1"/>
          </a:p>
        </p:txBody>
      </p:sp>
      <p:pic>
        <p:nvPicPr>
          <p:cNvPr id="15363" name="Picture 3" descr="pcccolorlogo-forwe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334000"/>
            <a:ext cx="373919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990600" y="5410200"/>
            <a:ext cx="297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Kim Kirby</a:t>
            </a:r>
          </a:p>
          <a:p>
            <a:pPr algn="r"/>
            <a:r>
              <a:rPr lang="en-US" sz="2000" dirty="0"/>
              <a:t>Instructor/Carl Perkins Grant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NOVEMBER	</a:t>
            </a:r>
          </a:p>
        </p:txBody>
      </p:sp>
      <p:pic>
        <p:nvPicPr>
          <p:cNvPr id="29698" name="Content Placeholder 3" descr="Book-framework_sm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0464207">
            <a:off x="6172200" y="457200"/>
            <a:ext cx="1828800" cy="1828800"/>
          </a:xfrm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748347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</a:pPr>
            <a:r>
              <a:rPr lang="en-US" sz="3000"/>
              <a:t>Workshop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</a:pPr>
            <a:r>
              <a:rPr lang="en-US" sz="2800"/>
              <a:t>Perkins advisory team attend a Ruby Payne workshop: </a:t>
            </a:r>
            <a:r>
              <a:rPr lang="en-US" sz="2800" i="1"/>
              <a:t>A Framework for Understanding Poverty</a:t>
            </a:r>
            <a:endParaRPr lang="en-US" sz="2800"/>
          </a:p>
          <a:p>
            <a:pPr marL="1714500" lvl="3" indent="-34290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</a:pPr>
            <a:r>
              <a:rPr lang="en-US" sz="2000"/>
              <a:t>6 funded through Perkins: Perkins Coordinator, CAO, Dean of Arts &amp; Sciences, Dean of Developmental Education, Student Success Coordinator, Career Pathways Director</a:t>
            </a:r>
          </a:p>
          <a:p>
            <a:pPr marL="1714500" lvl="3" indent="-34290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</a:pPr>
            <a:r>
              <a:rPr lang="en-US" sz="2000"/>
              <a:t>2 funded through Title III: Title III Director, Student Success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DECEMBER/JANUARY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Exams/New Semester	</a:t>
            </a:r>
          </a:p>
          <a:p>
            <a:pPr marL="742950" lvl="1" indent="-285750" eaLnBrk="1" hangingPunct="1"/>
            <a:r>
              <a:rPr lang="en-US" dirty="0" smtClean="0"/>
              <a:t>No group activities planned during December and January</a:t>
            </a:r>
          </a:p>
          <a:p>
            <a:pPr marL="742950" lvl="1" indent="-285750" eaLnBrk="1" hangingPunct="1"/>
            <a:r>
              <a:rPr lang="en-US" dirty="0" smtClean="0"/>
              <a:t>Email reminder of website</a:t>
            </a:r>
          </a:p>
          <a:p>
            <a:pPr marL="742950" lvl="1" indent="-285750" eaLnBrk="1" hangingPunct="1"/>
            <a:r>
              <a:rPr lang="en-US" dirty="0" smtClean="0"/>
              <a:t>Avoid burnout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FEBRUARY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Phil DeVol</a:t>
            </a:r>
          </a:p>
          <a:p>
            <a:pPr marL="742950" lvl="1" indent="-285750" eaLnBrk="1" hangingPunct="1"/>
            <a:r>
              <a:rPr lang="en-US" smtClean="0"/>
              <a:t>Co-author of </a:t>
            </a:r>
            <a:r>
              <a:rPr lang="en-US" i="1" smtClean="0"/>
              <a:t>Bridges Out of Poverty: Strategies for Professionals and Communities</a:t>
            </a:r>
            <a:r>
              <a:rPr lang="en-US" smtClean="0"/>
              <a:t> &amp; author of </a:t>
            </a:r>
            <a:r>
              <a:rPr lang="en-US" i="1" smtClean="0"/>
              <a:t>Getting Ahead in a Just-Gettin’-By World: Building Your Resources for a Better Life</a:t>
            </a:r>
            <a:r>
              <a:rPr lang="en-US" smtClean="0"/>
              <a:t> </a:t>
            </a:r>
          </a:p>
          <a:p>
            <a:pPr marL="742950" lvl="1" indent="-285750" eaLnBrk="1" hangingPunct="1"/>
            <a:r>
              <a:rPr lang="en-US" smtClean="0"/>
              <a:t>Full-day in-service for all faculty and staff</a:t>
            </a:r>
          </a:p>
          <a:p>
            <a:pPr marL="742950" lvl="1" indent="-285750" eaLnBrk="1" hangingPunct="1"/>
            <a:r>
              <a:rPr lang="en-US" smtClean="0"/>
              <a:t>Perkins purchased workbooks for faculty and staff, PCCUA purchased workbooks for all other employees</a:t>
            </a:r>
          </a:p>
        </p:txBody>
      </p:sp>
      <p:pic>
        <p:nvPicPr>
          <p:cNvPr id="33795" name="Picture 4" descr="PhilipDeV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81000"/>
            <a:ext cx="13985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MARCH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Brown Bag Lunch Discussion	</a:t>
            </a:r>
          </a:p>
          <a:p>
            <a:pPr marL="742950" lvl="1" indent="-285750" eaLnBrk="1" hangingPunct="1"/>
            <a:r>
              <a:rPr lang="en-US" dirty="0" smtClean="0"/>
              <a:t>Small group discussions held on each campus</a:t>
            </a:r>
          </a:p>
          <a:p>
            <a:pPr marL="742950" lvl="1" indent="-285750" eaLnBrk="1" hangingPunct="1"/>
            <a:r>
              <a:rPr lang="en-US" dirty="0" smtClean="0"/>
              <a:t>BYOL: Bring Your Own Lunch</a:t>
            </a:r>
          </a:p>
          <a:p>
            <a:pPr marL="742950" lvl="1" indent="-285750" eaLnBrk="1" hangingPunct="1"/>
            <a:r>
              <a:rPr lang="en-US" dirty="0" smtClean="0"/>
              <a:t>Discussion questions (chapters 9-12) given to moderators and emailed to all faculty/staff</a:t>
            </a:r>
          </a:p>
          <a:p>
            <a:pPr marL="742950" lvl="1" indent="-285750" eaLnBrk="1" hangingPunct="1"/>
            <a:r>
              <a:rPr lang="en-US" dirty="0" smtClean="0"/>
              <a:t>Notes taken at each discussion and posted online</a:t>
            </a:r>
          </a:p>
        </p:txBody>
      </p:sp>
      <p:pic>
        <p:nvPicPr>
          <p:cNvPr id="4" name="Picture 3" descr="Book-bridges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105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APRIL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Breakfast Discussion</a:t>
            </a:r>
          </a:p>
          <a:p>
            <a:pPr marL="742950" lvl="1" indent="-285750" eaLnBrk="1" hangingPunct="1"/>
            <a:r>
              <a:rPr lang="en-US" dirty="0" smtClean="0"/>
              <a:t>Same format as September</a:t>
            </a:r>
          </a:p>
          <a:p>
            <a:pPr marL="1143000" lvl="2" indent="-228600" eaLnBrk="1" hangingPunct="1"/>
            <a:r>
              <a:rPr lang="en-US" dirty="0" smtClean="0"/>
              <a:t>7:30-8:30 AM</a:t>
            </a:r>
          </a:p>
          <a:p>
            <a:pPr marL="1143000" lvl="2" indent="-228600" eaLnBrk="1" hangingPunct="1"/>
            <a:r>
              <a:rPr lang="en-US" dirty="0" smtClean="0"/>
              <a:t>Breakfast provided by campus administrators/potluck</a:t>
            </a:r>
          </a:p>
          <a:p>
            <a:pPr marL="1143000" lvl="2" indent="-228600" eaLnBrk="1" hangingPunct="1"/>
            <a:r>
              <a:rPr lang="en-US" dirty="0" smtClean="0"/>
              <a:t>Discussion questions (chapters 13-16) provided to moderators and faculty/staff</a:t>
            </a:r>
          </a:p>
          <a:p>
            <a:pPr marL="1143000" lvl="2" indent="-228600" eaLnBrk="1" hangingPunct="1"/>
            <a:r>
              <a:rPr lang="en-US" dirty="0" smtClean="0"/>
              <a:t>Notes taken at each discussion and posted online</a:t>
            </a:r>
          </a:p>
        </p:txBody>
      </p:sp>
      <p:pic>
        <p:nvPicPr>
          <p:cNvPr id="4" name="Picture 3" descr="Book-bridges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105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MAY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Email survey</a:t>
            </a:r>
          </a:p>
          <a:p>
            <a:pPr lvl="1" eaLnBrk="1" hangingPunct="1"/>
            <a:r>
              <a:rPr lang="en-US" dirty="0" smtClean="0"/>
              <a:t>Survey of satisfaction with professional development activity</a:t>
            </a:r>
          </a:p>
          <a:p>
            <a:pPr lvl="1" eaLnBrk="1" hangingPunct="1"/>
            <a:r>
              <a:rPr lang="en-US" dirty="0" smtClean="0"/>
              <a:t>Suggestions for incorporating </a:t>
            </a:r>
            <a:r>
              <a:rPr lang="en-US" i="1" dirty="0" smtClean="0"/>
              <a:t>Bridges</a:t>
            </a:r>
            <a:r>
              <a:rPr lang="en-US" dirty="0" smtClean="0"/>
              <a:t> into college culture</a:t>
            </a:r>
          </a:p>
          <a:p>
            <a:pPr lvl="1" eaLnBrk="1" hangingPunct="1"/>
            <a:r>
              <a:rPr lang="en-US" dirty="0" smtClean="0"/>
              <a:t>Suggestions for future professional development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3"/>
              </a:rPr>
              <a:t>WEBSITE</a:t>
            </a:r>
            <a:endParaRPr lang="en-US" smtClean="0"/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219200"/>
            <a:ext cx="8269288" cy="5167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1600200"/>
            <a:ext cx="4724400" cy="5029200"/>
          </a:xfrm>
        </p:spPr>
        <p:txBody>
          <a:bodyPr/>
          <a:lstStyle/>
          <a:p>
            <a:r>
              <a:rPr lang="en-US" sz="3200" dirty="0" smtClean="0"/>
              <a:t>Positive Feedback</a:t>
            </a:r>
          </a:p>
          <a:p>
            <a:pPr lvl="1"/>
            <a:r>
              <a:rPr lang="en-US" sz="2800" dirty="0" smtClean="0"/>
              <a:t>Book choice</a:t>
            </a:r>
          </a:p>
          <a:p>
            <a:pPr lvl="1"/>
            <a:r>
              <a:rPr lang="en-US" sz="2800" dirty="0" smtClean="0"/>
              <a:t>Book club format (small group discussions)</a:t>
            </a:r>
          </a:p>
          <a:p>
            <a:pPr lvl="1"/>
            <a:r>
              <a:rPr lang="en-US" sz="2800" dirty="0" smtClean="0"/>
              <a:t>Discussion note postings on website</a:t>
            </a:r>
          </a:p>
          <a:p>
            <a:r>
              <a:rPr lang="en-US" sz="3200" dirty="0" smtClean="0"/>
              <a:t>Still talking about it!</a:t>
            </a:r>
            <a:endParaRPr lang="en-US" sz="3200" dirty="0"/>
          </a:p>
        </p:txBody>
      </p:sp>
      <p:pic>
        <p:nvPicPr>
          <p:cNvPr id="4" name="Picture 3" descr="nunjoy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676400"/>
            <a:ext cx="3757041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2: 2008-2009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2800" y="1676400"/>
            <a:ext cx="5257800" cy="4449763"/>
          </a:xfrm>
        </p:spPr>
        <p:txBody>
          <a:bodyPr/>
          <a:lstStyle/>
          <a:p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By Nathan McCall</a:t>
            </a:r>
          </a:p>
          <a:p>
            <a:pPr lvl="1"/>
            <a:r>
              <a:rPr lang="en-US" dirty="0" smtClean="0"/>
              <a:t>Fiction book </a:t>
            </a:r>
          </a:p>
          <a:p>
            <a:pPr lvl="1"/>
            <a:r>
              <a:rPr lang="en-US" dirty="0" smtClean="0"/>
              <a:t>Recommended by Title III Director, Student Success Coordinator/faculty</a:t>
            </a:r>
            <a:endParaRPr lang="en-US" dirty="0"/>
          </a:p>
        </p:txBody>
      </p:sp>
      <p:pic>
        <p:nvPicPr>
          <p:cNvPr id="7" name="Picture 6" descr="thumb_th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70347">
            <a:off x="1050155" y="2568647"/>
            <a:ext cx="2444511" cy="371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</a:t>
            </a:r>
            <a:endParaRPr lang="en-US" dirty="0"/>
          </a:p>
        </p:txBody>
      </p:sp>
    </p:spTree>
    <p:controls>
      <p:control spid="45058" name="ShockwaveFlash1" r:id="rId2" imgW="6400000" imgH="419158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Initiatives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525963"/>
          </a:xfrm>
        </p:spPr>
        <p:txBody>
          <a:bodyPr/>
          <a:lstStyle/>
          <a:p>
            <a:r>
              <a:rPr lang="en-US" dirty="0" smtClean="0"/>
              <a:t>Carl Perkins</a:t>
            </a:r>
          </a:p>
          <a:p>
            <a:pPr lvl="1"/>
            <a:r>
              <a:rPr lang="en-US" sz="2400" dirty="0" smtClean="0"/>
              <a:t>Focus especially on special pops group: economically disadvantaged</a:t>
            </a:r>
          </a:p>
          <a:p>
            <a:r>
              <a:rPr lang="en-US" dirty="0" smtClean="0"/>
              <a:t>Arkansas Career Pathways Initiative</a:t>
            </a:r>
          </a:p>
          <a:p>
            <a:pPr lvl="1"/>
            <a:r>
              <a:rPr lang="en-US" sz="2400" dirty="0" smtClean="0"/>
              <a:t>project designed to improve the earnings and postsecondary education attainment of Arkansas’s low –income Temporary Assistance for Needy Families (TANF)-eligible adults</a:t>
            </a:r>
          </a:p>
          <a:p>
            <a:r>
              <a:rPr lang="en-US" dirty="0" smtClean="0"/>
              <a:t>Achieving the Dream</a:t>
            </a:r>
          </a:p>
          <a:p>
            <a:pPr lvl="1"/>
            <a:r>
              <a:rPr lang="en-US" sz="2400" dirty="0" smtClean="0"/>
              <a:t>National community college initiative concerned about student groups that traditionally have faced significant barriers to success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 OFF: AUGUST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schedule at opening breakfast in-service</a:t>
            </a:r>
          </a:p>
          <a:p>
            <a:r>
              <a:rPr lang="en-US" dirty="0" smtClean="0"/>
              <a:t>Books delivery delayed</a:t>
            </a:r>
          </a:p>
          <a:p>
            <a:pPr lvl="1"/>
            <a:r>
              <a:rPr lang="en-US" dirty="0" smtClean="0"/>
              <a:t>Perkins purchased books for faculty, adjunct faculty, and professional staff</a:t>
            </a:r>
          </a:p>
          <a:p>
            <a:pPr lvl="1"/>
            <a:r>
              <a:rPr lang="en-US" dirty="0" smtClean="0"/>
              <a:t>PCCUA purchased books for all other employees</a:t>
            </a:r>
          </a:p>
          <a:p>
            <a:pPr lvl="1"/>
            <a:r>
              <a:rPr lang="en-US" dirty="0" smtClean="0"/>
              <a:t>Students Services purchased books for several classes (Psychology, Sociology)</a:t>
            </a:r>
            <a:endParaRPr lang="en-US" dirty="0"/>
          </a:p>
        </p:txBody>
      </p:sp>
      <p:pic>
        <p:nvPicPr>
          <p:cNvPr id="4" name="Picture 3" descr="thumb_th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953000"/>
            <a:ext cx="10953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Breakfast discussion 7:30-8:30 AM</a:t>
            </a:r>
          </a:p>
          <a:p>
            <a:pPr lvl="1" eaLnBrk="1" hangingPunct="1"/>
            <a:r>
              <a:rPr lang="en-US" dirty="0" smtClean="0"/>
              <a:t>Small group discussions held on each campus</a:t>
            </a:r>
          </a:p>
          <a:p>
            <a:pPr lvl="1" eaLnBrk="1" hangingPunct="1"/>
            <a:r>
              <a:rPr lang="en-US" dirty="0" smtClean="0"/>
              <a:t>Breakfast provided by administrator on each campus</a:t>
            </a:r>
          </a:p>
          <a:p>
            <a:pPr lvl="1" eaLnBrk="1" hangingPunct="1"/>
            <a:r>
              <a:rPr lang="en-US" dirty="0" smtClean="0"/>
              <a:t>Discussion questions (chapters 1-8) given to moderators and emailed to all faculty/staff</a:t>
            </a:r>
          </a:p>
          <a:p>
            <a:pPr lvl="1" eaLnBrk="1" hangingPunct="1"/>
            <a:r>
              <a:rPr lang="en-US" dirty="0" smtClean="0"/>
              <a:t>Notes taken at each discussion and posted online (important for those unable to attend)</a:t>
            </a:r>
          </a:p>
          <a:p>
            <a:endParaRPr lang="en-US" dirty="0"/>
          </a:p>
        </p:txBody>
      </p:sp>
      <p:pic>
        <p:nvPicPr>
          <p:cNvPr id="5" name="Picture 4" descr="thumb_th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953000"/>
            <a:ext cx="10953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Brown Bag Lunch Discussion	</a:t>
            </a:r>
          </a:p>
          <a:p>
            <a:pPr lvl="1" eaLnBrk="1" hangingPunct="1"/>
            <a:r>
              <a:rPr lang="en-US" dirty="0" smtClean="0"/>
              <a:t>Small group discussions held on each campus</a:t>
            </a:r>
          </a:p>
          <a:p>
            <a:pPr lvl="1" eaLnBrk="1" hangingPunct="1"/>
            <a:r>
              <a:rPr lang="en-US" dirty="0" smtClean="0"/>
              <a:t>BYOL: Bring Your Own Lunch</a:t>
            </a:r>
          </a:p>
          <a:p>
            <a:pPr lvl="1" eaLnBrk="1" hangingPunct="1"/>
            <a:r>
              <a:rPr lang="en-US" dirty="0" smtClean="0"/>
              <a:t>Discussion questions (chapters 9-26) given to moderators and emailed to all faculty/staff</a:t>
            </a:r>
          </a:p>
          <a:p>
            <a:pPr lvl="1" eaLnBrk="1" hangingPunct="1"/>
            <a:r>
              <a:rPr lang="en-US" dirty="0" smtClean="0"/>
              <a:t>Notes taken at each discussion and posted online</a:t>
            </a:r>
          </a:p>
          <a:p>
            <a:endParaRPr lang="en-US" dirty="0"/>
          </a:p>
        </p:txBody>
      </p:sp>
      <p:pic>
        <p:nvPicPr>
          <p:cNvPr id="4" name="Picture 3" descr="thumb_th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953000"/>
            <a:ext cx="10953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DECEMBER/JANUARY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Exams/New Semester	</a:t>
            </a:r>
          </a:p>
          <a:p>
            <a:pPr marL="742950" lvl="1" indent="-285750" eaLnBrk="1" hangingPunct="1"/>
            <a:r>
              <a:rPr lang="en-US" dirty="0" smtClean="0"/>
              <a:t>No group activities planned during December and January</a:t>
            </a:r>
          </a:p>
          <a:p>
            <a:pPr marL="742950" lvl="1" indent="-285750" eaLnBrk="1" hangingPunct="1"/>
            <a:r>
              <a:rPr lang="en-US" dirty="0" smtClean="0"/>
              <a:t>Email reminder of website</a:t>
            </a:r>
          </a:p>
          <a:p>
            <a:pPr marL="742950" lvl="1" indent="-285750" eaLnBrk="1" hangingPunct="1"/>
            <a:r>
              <a:rPr lang="en-US" dirty="0" smtClean="0"/>
              <a:t>Avoid burnout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(early)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Breakfast discussion 7:30-8:30 AM</a:t>
            </a:r>
          </a:p>
          <a:p>
            <a:pPr lvl="1" eaLnBrk="1" hangingPunct="1"/>
            <a:r>
              <a:rPr lang="en-US" dirty="0" smtClean="0"/>
              <a:t>Small group discussions held on each campus</a:t>
            </a:r>
          </a:p>
          <a:p>
            <a:pPr lvl="1" eaLnBrk="1" hangingPunct="1"/>
            <a:r>
              <a:rPr lang="en-US" dirty="0" smtClean="0"/>
              <a:t>Breakfast provided by administrator on each campus</a:t>
            </a:r>
          </a:p>
          <a:p>
            <a:pPr lvl="1" eaLnBrk="1" hangingPunct="1"/>
            <a:r>
              <a:rPr lang="en-US" dirty="0" smtClean="0"/>
              <a:t>Discussion on entire book</a:t>
            </a:r>
          </a:p>
          <a:p>
            <a:pPr lvl="1" eaLnBrk="1" hangingPunct="1"/>
            <a:r>
              <a:rPr lang="en-US" dirty="0" smtClean="0"/>
              <a:t>Notes taken at each discussion and posted online </a:t>
            </a:r>
            <a:endParaRPr lang="en-US" dirty="0"/>
          </a:p>
        </p:txBody>
      </p:sp>
      <p:pic>
        <p:nvPicPr>
          <p:cNvPr id="4" name="Picture 3" descr="thumb_th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953000"/>
            <a:ext cx="10953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c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28600"/>
            <a:ext cx="1985077" cy="2990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(late)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7543800" cy="3352800"/>
          </a:xfrm>
        </p:spPr>
        <p:txBody>
          <a:bodyPr/>
          <a:lstStyle/>
          <a:p>
            <a:r>
              <a:rPr lang="en-US" dirty="0" smtClean="0"/>
              <a:t>Faculty-Staff In-service (1/2 day)</a:t>
            </a:r>
          </a:p>
          <a:p>
            <a:r>
              <a:rPr lang="en-US" dirty="0" smtClean="0"/>
              <a:t>Discussion led by author, Nathan McCall</a:t>
            </a:r>
          </a:p>
          <a:p>
            <a:r>
              <a:rPr lang="en-US" dirty="0" smtClean="0"/>
              <a:t>Q&amp;A with author</a:t>
            </a:r>
          </a:p>
          <a:p>
            <a:r>
              <a:rPr lang="en-US" dirty="0" smtClean="0"/>
              <a:t>Helena-West Helena campus book club students also read book and attended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up discussions on each campus</a:t>
            </a:r>
          </a:p>
          <a:p>
            <a:r>
              <a:rPr lang="en-US" dirty="0" smtClean="0"/>
              <a:t>Wanted to “reach” those who may not have read the book until after the author visited.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thumb_th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876800"/>
            <a:ext cx="10953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of February in-service</a:t>
            </a:r>
          </a:p>
          <a:p>
            <a:pPr lvl="1"/>
            <a:r>
              <a:rPr lang="en-US" dirty="0" smtClean="0"/>
              <a:t>online</a:t>
            </a:r>
          </a:p>
          <a:p>
            <a:r>
              <a:rPr lang="en-US" dirty="0" smtClean="0"/>
              <a:t>Both positive and negative feedback</a:t>
            </a:r>
          </a:p>
          <a:p>
            <a:pPr lvl="1"/>
            <a:r>
              <a:rPr lang="en-US" dirty="0" smtClean="0"/>
              <a:t>Negative comments were from classified staff, not faculty/professional staff</a:t>
            </a:r>
          </a:p>
          <a:p>
            <a:pPr lvl="1"/>
            <a:r>
              <a:rPr lang="en-US" dirty="0" smtClean="0"/>
              <a:t>Topic of race relations made some people uncomfortable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Website</a:t>
            </a:r>
            <a:endParaRPr lang="en-US" dirty="0"/>
          </a:p>
        </p:txBody>
      </p:sp>
      <p:pic>
        <p:nvPicPr>
          <p:cNvPr id="4" name="Content Placeholder 3" descr="atdthe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Sustained activities covering full academic year</a:t>
            </a:r>
          </a:p>
          <a:p>
            <a:r>
              <a:rPr lang="en-US" dirty="0" smtClean="0"/>
              <a:t>Schedule presented at beginning of year</a:t>
            </a:r>
          </a:p>
          <a:p>
            <a:r>
              <a:rPr lang="en-US" dirty="0" smtClean="0"/>
              <a:t>Flexible scheduling</a:t>
            </a:r>
          </a:p>
          <a:p>
            <a:r>
              <a:rPr lang="en-US" dirty="0" smtClean="0"/>
              <a:t>Small groups with informal discussion</a:t>
            </a:r>
          </a:p>
          <a:p>
            <a:r>
              <a:rPr lang="en-US" dirty="0" smtClean="0"/>
              <a:t>Posting notes online / sharing</a:t>
            </a:r>
          </a:p>
          <a:p>
            <a:r>
              <a:rPr lang="en-US" dirty="0" smtClean="0"/>
              <a:t>Administrative support</a:t>
            </a:r>
          </a:p>
          <a:p>
            <a:r>
              <a:rPr lang="en-US" dirty="0" smtClean="0"/>
              <a:t>Topics current with other initiatives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1: 2007-2008</a:t>
            </a:r>
            <a:endParaRPr lang="en-US" dirty="0"/>
          </a:p>
        </p:txBody>
      </p:sp>
      <p:pic>
        <p:nvPicPr>
          <p:cNvPr id="6" name="Content Placeholder 5" descr="Book-bridges_s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334321">
            <a:off x="666024" y="3433696"/>
            <a:ext cx="2986881" cy="298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667000" y="1524000"/>
            <a:ext cx="6096000" cy="4724400"/>
          </a:xfrm>
        </p:spPr>
        <p:txBody>
          <a:bodyPr/>
          <a:lstStyle/>
          <a:p>
            <a:r>
              <a:rPr lang="en-US" sz="2800" b="1" dirty="0" smtClean="0"/>
              <a:t>BRIDGES OUT OF POVERTY</a:t>
            </a:r>
          </a:p>
          <a:p>
            <a:pPr lvl="1"/>
            <a:r>
              <a:rPr lang="en-US" sz="2400" dirty="0" smtClean="0"/>
              <a:t>Strategies for Professionals and Communities </a:t>
            </a:r>
          </a:p>
          <a:p>
            <a:pPr lvl="1"/>
            <a:r>
              <a:rPr lang="en-US" sz="2400" dirty="0" smtClean="0"/>
              <a:t>By Ruby K. Payne, Ph.D., Philip E. </a:t>
            </a:r>
            <a:r>
              <a:rPr lang="en-US" sz="2400" dirty="0" err="1" smtClean="0"/>
              <a:t>DeVol</a:t>
            </a:r>
            <a:r>
              <a:rPr lang="en-US" sz="2400" dirty="0" smtClean="0"/>
              <a:t>, </a:t>
            </a:r>
            <a:r>
              <a:rPr lang="en-US" sz="2400" dirty="0" err="1" smtClean="0"/>
              <a:t>Terie</a:t>
            </a:r>
            <a:r>
              <a:rPr lang="en-US" sz="2400" dirty="0" smtClean="0"/>
              <a:t> </a:t>
            </a:r>
            <a:r>
              <a:rPr lang="en-US" sz="2400" dirty="0" err="1" smtClean="0"/>
              <a:t>Dreussi</a:t>
            </a:r>
            <a:r>
              <a:rPr lang="en-US" sz="2400" dirty="0" smtClean="0"/>
              <a:t> Smith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sparklequest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580" y="1295400"/>
            <a:ext cx="4252751" cy="518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Kim Kirby</a:t>
            </a:r>
          </a:p>
          <a:p>
            <a:r>
              <a:rPr lang="en-US" dirty="0" smtClean="0"/>
              <a:t>Phillips Community College of the University of Arkansas (PCCUA)</a:t>
            </a:r>
          </a:p>
          <a:p>
            <a:r>
              <a:rPr lang="en-US" dirty="0" smtClean="0">
                <a:hlinkClick r:id="rId2"/>
              </a:rPr>
              <a:t>kkirby@pccua.edu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FORMAT: BOOK CLUB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Development</a:t>
            </a:r>
          </a:p>
          <a:p>
            <a:pPr lvl="1" eaLnBrk="1" hangingPunct="1"/>
            <a:r>
              <a:rPr lang="en-US" dirty="0" smtClean="0"/>
              <a:t>Developed by CAO &amp; Perkins Coordinator</a:t>
            </a:r>
          </a:p>
          <a:p>
            <a:pPr lvl="1" eaLnBrk="1" hangingPunct="1"/>
            <a:r>
              <a:rPr lang="en-US" dirty="0" smtClean="0"/>
              <a:t>Schedule created during summer 2007</a:t>
            </a:r>
          </a:p>
          <a:p>
            <a:pPr eaLnBrk="1" hangingPunct="1"/>
            <a:r>
              <a:rPr lang="en-US" dirty="0" smtClean="0"/>
              <a:t>Goals</a:t>
            </a:r>
          </a:p>
          <a:p>
            <a:pPr lvl="1" eaLnBrk="1" hangingPunct="1"/>
            <a:r>
              <a:rPr lang="en-US" dirty="0" smtClean="0"/>
              <a:t>Develop schedule for entire year</a:t>
            </a:r>
          </a:p>
          <a:p>
            <a:pPr lvl="1" eaLnBrk="1" hangingPunct="1"/>
            <a:r>
              <a:rPr lang="en-US" dirty="0" smtClean="0"/>
              <a:t>Involve as many people as possible</a:t>
            </a:r>
          </a:p>
          <a:p>
            <a:pPr lvl="1" eaLnBrk="1" hangingPunct="1"/>
            <a:r>
              <a:rPr lang="en-US" dirty="0" smtClean="0"/>
              <a:t>Encourage participant interaction</a:t>
            </a:r>
          </a:p>
          <a:p>
            <a:pPr lvl="1" eaLnBrk="1" hangingPunct="1"/>
            <a:r>
              <a:rPr lang="en-US" dirty="0" smtClean="0"/>
              <a:t>Make information accessible</a:t>
            </a:r>
          </a:p>
          <a:p>
            <a:pPr eaLnBrk="1" hangingPunct="1"/>
            <a:r>
              <a:rPr lang="en-US" dirty="0" smtClean="0"/>
              <a:t>Administrative Support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KICK OFF - AUGUST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Perkins purchased a book for faculty, adjunct faculty and professional staff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PCCUA purchased a book for all other employees and board members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Books given out at opening breakfast in-service &amp; adjunct orientation and schedule announced</a:t>
            </a:r>
          </a:p>
        </p:txBody>
      </p:sp>
      <p:pic>
        <p:nvPicPr>
          <p:cNvPr id="5" name="Picture 4" descr="Book-bridges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105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SEPTEMBER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Breakfast discussion 7:30-8:30 AM</a:t>
            </a:r>
          </a:p>
          <a:p>
            <a:pPr lvl="1" eaLnBrk="1" hangingPunct="1"/>
            <a:r>
              <a:rPr lang="en-US" dirty="0" smtClean="0"/>
              <a:t>Small group discussions held on each campus</a:t>
            </a:r>
          </a:p>
          <a:p>
            <a:pPr lvl="1" eaLnBrk="1" hangingPunct="1"/>
            <a:r>
              <a:rPr lang="en-US" dirty="0" smtClean="0"/>
              <a:t>Breakfast provided by administrator on each campus</a:t>
            </a:r>
          </a:p>
          <a:p>
            <a:pPr lvl="1" eaLnBrk="1" hangingPunct="1"/>
            <a:r>
              <a:rPr lang="en-US" dirty="0" smtClean="0"/>
              <a:t>Discussion questions (chapters 1-4) given to moderators and emailed to all faculty/staff</a:t>
            </a:r>
          </a:p>
          <a:p>
            <a:pPr lvl="1" eaLnBrk="1" hangingPunct="1"/>
            <a:r>
              <a:rPr lang="en-US" dirty="0" smtClean="0"/>
              <a:t>Notes taken at each discussion and posted online (important for those unable to attend)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OCTOBER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7467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All campus in-service</a:t>
            </a:r>
          </a:p>
          <a:p>
            <a:pPr lvl="1" eaLnBrk="1" hangingPunct="1"/>
            <a:r>
              <a:rPr lang="en-US" dirty="0" smtClean="0"/>
              <a:t>Watched PBS special: </a:t>
            </a:r>
            <a:r>
              <a:rPr lang="en-US" i="1" dirty="0" smtClean="0"/>
              <a:t>Discounted Dreams</a:t>
            </a:r>
          </a:p>
          <a:p>
            <a:pPr lvl="1" eaLnBrk="1" hangingPunct="1"/>
            <a:r>
              <a:rPr lang="en-US" dirty="0" smtClean="0"/>
              <a:t>Large group discussion</a:t>
            </a:r>
          </a:p>
          <a:p>
            <a:pPr lvl="1" eaLnBrk="1" hangingPunct="1"/>
            <a:r>
              <a:rPr lang="en-US" dirty="0" smtClean="0"/>
              <a:t>Broke into small groups (approximately 20 people) with a mix of faculty, administrators, classified and non-classified staff</a:t>
            </a:r>
          </a:p>
          <a:p>
            <a:pPr lvl="1" eaLnBrk="1" hangingPunct="1"/>
            <a:r>
              <a:rPr lang="en-US" dirty="0" smtClean="0"/>
              <a:t>Discussions led by faculty and professional staff</a:t>
            </a:r>
          </a:p>
          <a:p>
            <a:pPr lvl="1" eaLnBrk="1" hangingPunct="1"/>
            <a:r>
              <a:rPr lang="en-US" dirty="0" smtClean="0"/>
              <a:t>Notes from each small group posted online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25603" name="Picture 3" descr="Discounted dream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219200"/>
            <a:ext cx="64008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ounted dream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"/>
            <a:ext cx="7467600" cy="12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44036" name="ShockwaveFlash1" r:id="rId2" imgW="5714286" imgH="365714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NOVEMBER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Brown Bag Lunch Discussion	</a:t>
            </a:r>
          </a:p>
          <a:p>
            <a:pPr lvl="1" eaLnBrk="1" hangingPunct="1"/>
            <a:r>
              <a:rPr lang="en-US" dirty="0" smtClean="0"/>
              <a:t>Small group discussions held on each campus</a:t>
            </a:r>
          </a:p>
          <a:p>
            <a:pPr lvl="1" eaLnBrk="1" hangingPunct="1"/>
            <a:r>
              <a:rPr lang="en-US" dirty="0" smtClean="0"/>
              <a:t>BYOL: Bring Your Own Lunch</a:t>
            </a:r>
          </a:p>
          <a:p>
            <a:pPr lvl="1" eaLnBrk="1" hangingPunct="1"/>
            <a:r>
              <a:rPr lang="en-US" dirty="0" smtClean="0"/>
              <a:t>Discussion questions (chapters 6-8) given to moderators and emailed to all faculty/staff</a:t>
            </a:r>
          </a:p>
          <a:p>
            <a:pPr lvl="1" eaLnBrk="1" hangingPunct="1"/>
            <a:r>
              <a:rPr lang="en-US" dirty="0" smtClean="0"/>
              <a:t>Notes taken at each discussion and posted online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pic>
        <p:nvPicPr>
          <p:cNvPr id="4" name="Picture 3" descr="Book-bridges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105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516</TotalTime>
  <Words>777</Words>
  <Application>Microsoft Office PowerPoint</Application>
  <PresentationFormat>On-screen Show (4:3)</PresentationFormat>
  <Paragraphs>150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A comprehensive professional development model</vt:lpstr>
      <vt:lpstr>Convergence of Initiatives </vt:lpstr>
      <vt:lpstr>YEAR 1: 2007-2008</vt:lpstr>
      <vt:lpstr>FORMAT: BOOK CLUB</vt:lpstr>
      <vt:lpstr>KICK OFF - AUGUST</vt:lpstr>
      <vt:lpstr>SEPTEMBER</vt:lpstr>
      <vt:lpstr>OCTOBER</vt:lpstr>
      <vt:lpstr>Slide 8</vt:lpstr>
      <vt:lpstr>NOVEMBER</vt:lpstr>
      <vt:lpstr>NOVEMBER </vt:lpstr>
      <vt:lpstr>DECEMBER/JANUARY</vt:lpstr>
      <vt:lpstr>FEBRUARY</vt:lpstr>
      <vt:lpstr>MARCH</vt:lpstr>
      <vt:lpstr>APRIL</vt:lpstr>
      <vt:lpstr>MAY</vt:lpstr>
      <vt:lpstr>WEBSITE</vt:lpstr>
      <vt:lpstr>RESULTS</vt:lpstr>
      <vt:lpstr>YEAR 2: 2008-2009</vt:lpstr>
      <vt:lpstr>THEM</vt:lpstr>
      <vt:lpstr>KICK OFF: AUGUST</vt:lpstr>
      <vt:lpstr>OCTOBER</vt:lpstr>
      <vt:lpstr>NOVEMBER</vt:lpstr>
      <vt:lpstr>DECEMBER/JANUARY</vt:lpstr>
      <vt:lpstr>FEBRUARY (early)</vt:lpstr>
      <vt:lpstr>FEBRUARY (late)</vt:lpstr>
      <vt:lpstr>APRIL</vt:lpstr>
      <vt:lpstr>SPRING</vt:lpstr>
      <vt:lpstr>Website</vt:lpstr>
      <vt:lpstr>WHAT WORKED?</vt:lpstr>
      <vt:lpstr>QUESTIONS?</vt:lpstr>
      <vt:lpstr>CONTACT INFO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Bridges out of poverty</dc:title>
  <dc:creator>kkirby</dc:creator>
  <cp:lastModifiedBy>kk</cp:lastModifiedBy>
  <cp:revision>50</cp:revision>
  <dcterms:created xsi:type="dcterms:W3CDTF">2008-04-04T18:57:54Z</dcterms:created>
  <dcterms:modified xsi:type="dcterms:W3CDTF">2009-05-14T16:55:56Z</dcterms:modified>
</cp:coreProperties>
</file>